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Montserrat"/>
      <p:regular r:id="rId16"/>
      <p:bold r:id="rId17"/>
      <p:italic r:id="rId18"/>
      <p:boldItalic r:id="rId19"/>
    </p:embeddedFont>
    <p:embeddedFont>
      <p:font typeface="La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11" Type="http://schemas.openxmlformats.org/officeDocument/2006/relationships/slide" Target="slides/slide6.xml"/><Relationship Id="rId22" Type="http://schemas.openxmlformats.org/officeDocument/2006/relationships/font" Target="fonts/Lato-italic.fntdata"/><Relationship Id="rId10" Type="http://schemas.openxmlformats.org/officeDocument/2006/relationships/slide" Target="slides/slide5.xml"/><Relationship Id="rId21"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Montserrat-bold.fntdata"/><Relationship Id="rId16" Type="http://schemas.openxmlformats.org/officeDocument/2006/relationships/font" Target="fonts/Montserrat-regular.fntdata"/><Relationship Id="rId5" Type="http://schemas.openxmlformats.org/officeDocument/2006/relationships/notesMaster" Target="notesMasters/notesMaster1.xml"/><Relationship Id="rId19" Type="http://schemas.openxmlformats.org/officeDocument/2006/relationships/font" Target="fonts/Montserrat-boldItalic.fntdata"/><Relationship Id="rId6" Type="http://schemas.openxmlformats.org/officeDocument/2006/relationships/slide" Target="slides/slide1.xml"/><Relationship Id="rId18" Type="http://schemas.openxmlformats.org/officeDocument/2006/relationships/font" Target="fonts/Montserrat-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obots.ox.ac.uk/~vgg/hzbook/hzbook1/HZepipolar.pdf"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263337619a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263337619a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263337619a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263337619a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263337619a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263337619a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263337619a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263337619a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263337619a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263337619a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263337619a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263337619a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263337619a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263337619a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a look into the matrix math used in calculating the fundamental look at: </a:t>
            </a:r>
            <a:r>
              <a:rPr lang="en" u="sng">
                <a:solidFill>
                  <a:schemeClr val="hlink"/>
                </a:solidFill>
                <a:hlinkClick r:id="rId2"/>
              </a:rPr>
              <a:t>https://www.robots.ox.ac.uk/~vgg/hzbook/hzbook1/HZepipolar.pdf</a:t>
            </a:r>
            <a:r>
              <a:rPr lang="en"/>
              <a: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263337619a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263337619a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263337619a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263337619a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7.png"/><Relationship Id="rId6"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Visions of the Future</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Kalen Mullin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are the applications of CV?</a:t>
            </a:r>
            <a:endParaRPr/>
          </a:p>
        </p:txBody>
      </p:sp>
      <p:pic>
        <p:nvPicPr>
          <p:cNvPr id="203" name="Google Shape;203;p22"/>
          <p:cNvPicPr preferRelativeResize="0"/>
          <p:nvPr/>
        </p:nvPicPr>
        <p:blipFill>
          <a:blip r:embed="rId3">
            <a:alphaModFix/>
          </a:blip>
          <a:stretch>
            <a:fillRect/>
          </a:stretch>
        </p:blipFill>
        <p:spPr>
          <a:xfrm>
            <a:off x="6285025" y="3204800"/>
            <a:ext cx="2691425" cy="1791025"/>
          </a:xfrm>
          <a:prstGeom prst="rect">
            <a:avLst/>
          </a:prstGeom>
          <a:noFill/>
          <a:ln>
            <a:noFill/>
          </a:ln>
        </p:spPr>
      </p:pic>
      <p:pic>
        <p:nvPicPr>
          <p:cNvPr id="204" name="Google Shape;204;p22"/>
          <p:cNvPicPr preferRelativeResize="0"/>
          <p:nvPr/>
        </p:nvPicPr>
        <p:blipFill>
          <a:blip r:embed="rId4">
            <a:alphaModFix/>
          </a:blip>
          <a:stretch>
            <a:fillRect/>
          </a:stretch>
        </p:blipFill>
        <p:spPr>
          <a:xfrm>
            <a:off x="151225" y="1404375"/>
            <a:ext cx="3099976" cy="2066651"/>
          </a:xfrm>
          <a:prstGeom prst="rect">
            <a:avLst/>
          </a:prstGeom>
          <a:noFill/>
          <a:ln>
            <a:noFill/>
          </a:ln>
        </p:spPr>
      </p:pic>
      <p:pic>
        <p:nvPicPr>
          <p:cNvPr id="205" name="Google Shape;205;p22"/>
          <p:cNvPicPr preferRelativeResize="0"/>
          <p:nvPr/>
        </p:nvPicPr>
        <p:blipFill>
          <a:blip r:embed="rId5">
            <a:alphaModFix/>
          </a:blip>
          <a:stretch>
            <a:fillRect/>
          </a:stretch>
        </p:blipFill>
        <p:spPr>
          <a:xfrm>
            <a:off x="5344625" y="1174500"/>
            <a:ext cx="3448500" cy="1816017"/>
          </a:xfrm>
          <a:prstGeom prst="rect">
            <a:avLst/>
          </a:prstGeom>
          <a:noFill/>
          <a:ln>
            <a:noFill/>
          </a:ln>
        </p:spPr>
      </p:pic>
      <p:pic>
        <p:nvPicPr>
          <p:cNvPr id="206" name="Google Shape;206;p22"/>
          <p:cNvPicPr preferRelativeResize="0"/>
          <p:nvPr/>
        </p:nvPicPr>
        <p:blipFill>
          <a:blip r:embed="rId6">
            <a:alphaModFix/>
          </a:blip>
          <a:stretch>
            <a:fillRect/>
          </a:stretch>
        </p:blipFill>
        <p:spPr>
          <a:xfrm>
            <a:off x="3403601" y="3142917"/>
            <a:ext cx="1848183" cy="184818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 what is computer vision?</a:t>
            </a:r>
            <a:endParaRPr/>
          </a:p>
        </p:txBody>
      </p:sp>
      <p:pic>
        <p:nvPicPr>
          <p:cNvPr id="141" name="Google Shape;141;p14"/>
          <p:cNvPicPr preferRelativeResize="0"/>
          <p:nvPr/>
        </p:nvPicPr>
        <p:blipFill>
          <a:blip r:embed="rId3">
            <a:alphaModFix/>
          </a:blip>
          <a:stretch>
            <a:fillRect/>
          </a:stretch>
        </p:blipFill>
        <p:spPr>
          <a:xfrm>
            <a:off x="415925" y="1394375"/>
            <a:ext cx="3720526" cy="2009075"/>
          </a:xfrm>
          <a:prstGeom prst="rect">
            <a:avLst/>
          </a:prstGeom>
          <a:noFill/>
          <a:ln>
            <a:noFill/>
          </a:ln>
        </p:spPr>
      </p:pic>
      <p:pic>
        <p:nvPicPr>
          <p:cNvPr id="142" name="Google Shape;142;p14"/>
          <p:cNvPicPr preferRelativeResize="0"/>
          <p:nvPr/>
        </p:nvPicPr>
        <p:blipFill>
          <a:blip r:embed="rId4">
            <a:alphaModFix/>
          </a:blip>
          <a:stretch>
            <a:fillRect/>
          </a:stretch>
        </p:blipFill>
        <p:spPr>
          <a:xfrm>
            <a:off x="611775" y="3563775"/>
            <a:ext cx="2902225" cy="1353950"/>
          </a:xfrm>
          <a:prstGeom prst="rect">
            <a:avLst/>
          </a:prstGeom>
          <a:noFill/>
          <a:ln>
            <a:noFill/>
          </a:ln>
        </p:spPr>
      </p:pic>
      <p:pic>
        <p:nvPicPr>
          <p:cNvPr id="143" name="Google Shape;143;p14"/>
          <p:cNvPicPr preferRelativeResize="0"/>
          <p:nvPr/>
        </p:nvPicPr>
        <p:blipFill>
          <a:blip r:embed="rId5">
            <a:alphaModFix/>
          </a:blip>
          <a:stretch>
            <a:fillRect/>
          </a:stretch>
        </p:blipFill>
        <p:spPr>
          <a:xfrm>
            <a:off x="4274751" y="2131350"/>
            <a:ext cx="4702748" cy="278637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brief history</a:t>
            </a:r>
            <a:endParaRPr/>
          </a:p>
        </p:txBody>
      </p:sp>
      <p:sp>
        <p:nvSpPr>
          <p:cNvPr id="149" name="Google Shape;149;p15"/>
          <p:cNvSpPr txBox="1"/>
          <p:nvPr>
            <p:ph idx="1" type="body"/>
          </p:nvPr>
        </p:nvSpPr>
        <p:spPr>
          <a:xfrm>
            <a:off x="1297500" y="18122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Computer vision was founded by Lawrence Robert’s in the 60</a:t>
            </a:r>
            <a:endParaRPr/>
          </a:p>
          <a:p>
            <a:pPr indent="-311150" lvl="0" marL="457200" rtl="0" algn="l">
              <a:spcBef>
                <a:spcPts val="0"/>
              </a:spcBef>
              <a:spcAft>
                <a:spcPts val="0"/>
              </a:spcAft>
              <a:buSzPts val="1300"/>
              <a:buChar char="●"/>
            </a:pPr>
            <a:r>
              <a:rPr lang="en"/>
              <a:t>The framework for processing was improved by David Marr in 1968</a:t>
            </a:r>
            <a:endParaRPr/>
          </a:p>
          <a:p>
            <a:pPr indent="-311150" lvl="0" marL="457200" rtl="0" algn="l">
              <a:spcBef>
                <a:spcPts val="0"/>
              </a:spcBef>
              <a:spcAft>
                <a:spcPts val="0"/>
              </a:spcAft>
              <a:buSzPts val="1300"/>
              <a:buChar char="●"/>
            </a:pPr>
            <a:r>
              <a:rPr lang="en"/>
              <a:t>In 1974, Kurzweil Computer Products produced an optical character recognition</a:t>
            </a:r>
            <a:endParaRPr/>
          </a:p>
          <a:p>
            <a:pPr indent="-311150" lvl="0" marL="457200" rtl="0" algn="l">
              <a:spcBef>
                <a:spcPts val="0"/>
              </a:spcBef>
              <a:spcAft>
                <a:spcPts val="0"/>
              </a:spcAft>
              <a:buSzPts val="1300"/>
              <a:buChar char="●"/>
            </a:pPr>
            <a:r>
              <a:rPr lang="en"/>
              <a:t> Neocognition, developed in 1980 by Dr. Kunihiko Fukushima, allowed for basic object detection</a:t>
            </a:r>
            <a:endParaRPr/>
          </a:p>
          <a:p>
            <a:pPr indent="-311150" lvl="0" marL="457200" rtl="0" algn="l">
              <a:spcBef>
                <a:spcPts val="0"/>
              </a:spcBef>
              <a:spcAft>
                <a:spcPts val="0"/>
              </a:spcAft>
              <a:buSzPts val="1300"/>
              <a:buChar char="●"/>
            </a:pPr>
            <a:r>
              <a:rPr lang="en"/>
              <a:t>In 2010 ImageNet was released to help further improve training computers on object detection</a:t>
            </a:r>
            <a:endParaRPr/>
          </a:p>
          <a:p>
            <a:pPr indent="-311150" lvl="0" marL="457200" rtl="0" algn="l">
              <a:spcBef>
                <a:spcPts val="0"/>
              </a:spcBef>
              <a:spcAft>
                <a:spcPts val="0"/>
              </a:spcAft>
              <a:buSzPts val="1300"/>
              <a:buChar char="●"/>
            </a:pPr>
            <a:r>
              <a:rPr lang="en"/>
              <a:t>Following the release of ImageNet, a neural net named AlexNet, was able to achieve a an error rate of only 16.4% which was almost 10% lower than </a:t>
            </a:r>
            <a:r>
              <a:rPr lang="en"/>
              <a:t>previous</a:t>
            </a:r>
            <a:r>
              <a:rPr lang="en"/>
              <a:t> networks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Basics - Object detection</a:t>
            </a:r>
            <a:endParaRPr/>
          </a:p>
        </p:txBody>
      </p:sp>
      <p:sp>
        <p:nvSpPr>
          <p:cNvPr id="155" name="Google Shape;155;p1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does a computer detect an object?</a:t>
            </a:r>
            <a:endParaRPr/>
          </a:p>
          <a:p>
            <a:pPr indent="0" lvl="0" marL="0" rtl="0" algn="l">
              <a:spcBef>
                <a:spcPts val="1200"/>
              </a:spcBef>
              <a:spcAft>
                <a:spcPts val="0"/>
              </a:spcAft>
              <a:buNone/>
            </a:pPr>
            <a:r>
              <a:rPr lang="en"/>
              <a:t>What are some of the different methods for object detection?</a:t>
            </a:r>
            <a:endParaRPr/>
          </a:p>
          <a:p>
            <a:pPr indent="0" lvl="0" marL="0" rtl="0" algn="l">
              <a:spcBef>
                <a:spcPts val="1200"/>
              </a:spcBef>
              <a:spcAft>
                <a:spcPts val="1200"/>
              </a:spcAft>
              <a:buNone/>
            </a:pPr>
            <a:r>
              <a:t/>
            </a:r>
            <a:endParaRPr/>
          </a:p>
        </p:txBody>
      </p:sp>
      <p:pic>
        <p:nvPicPr>
          <p:cNvPr id="156" name="Google Shape;156;p16"/>
          <p:cNvPicPr preferRelativeResize="0"/>
          <p:nvPr/>
        </p:nvPicPr>
        <p:blipFill>
          <a:blip r:embed="rId3">
            <a:alphaModFix/>
          </a:blip>
          <a:stretch>
            <a:fillRect/>
          </a:stretch>
        </p:blipFill>
        <p:spPr>
          <a:xfrm>
            <a:off x="6945525" y="3106125"/>
            <a:ext cx="1769900" cy="1769900"/>
          </a:xfrm>
          <a:prstGeom prst="rect">
            <a:avLst/>
          </a:prstGeom>
          <a:noFill/>
          <a:ln>
            <a:noFill/>
          </a:ln>
        </p:spPr>
      </p:pic>
      <p:pic>
        <p:nvPicPr>
          <p:cNvPr id="157" name="Google Shape;157;p16"/>
          <p:cNvPicPr preferRelativeResize="0"/>
          <p:nvPr/>
        </p:nvPicPr>
        <p:blipFill>
          <a:blip r:embed="rId4">
            <a:alphaModFix/>
          </a:blip>
          <a:stretch>
            <a:fillRect/>
          </a:stretch>
        </p:blipFill>
        <p:spPr>
          <a:xfrm>
            <a:off x="6643300" y="1171768"/>
            <a:ext cx="2335624" cy="1934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simpler solution</a:t>
            </a:r>
            <a:endParaRPr/>
          </a:p>
        </p:txBody>
      </p:sp>
      <p:sp>
        <p:nvSpPr>
          <p:cNvPr id="163" name="Google Shape;163;p17"/>
          <p:cNvSpPr txBox="1"/>
          <p:nvPr>
            <p:ph idx="1" type="body"/>
          </p:nvPr>
        </p:nvSpPr>
        <p:spPr>
          <a:xfrm>
            <a:off x="1052550" y="1373800"/>
            <a:ext cx="7038900" cy="1225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If we want to use the simpler method for object detection by looking at a simple characteristic of the data such as a color we can use some fairly simple mathematical ideas for how it will work. We can construct a simple statement mathematically for how it works, if we assume that a given point x as having our </a:t>
            </a:r>
            <a:r>
              <a:rPr lang="en"/>
              <a:t>desired</a:t>
            </a:r>
            <a:r>
              <a:rPr lang="en"/>
              <a:t> characteristic, and we have a function f that maps x to a group of similar points that are connected. </a:t>
            </a:r>
            <a:endParaRPr/>
          </a:p>
        </p:txBody>
      </p:sp>
      <p:sp>
        <p:nvSpPr>
          <p:cNvPr id="164" name="Google Shape;164;p17"/>
          <p:cNvSpPr txBox="1"/>
          <p:nvPr/>
        </p:nvSpPr>
        <p:spPr>
          <a:xfrm>
            <a:off x="1052550" y="3567850"/>
            <a:ext cx="70389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ato"/>
                <a:ea typeface="Lato"/>
                <a:cs typeface="Lato"/>
                <a:sym typeface="Lato"/>
              </a:rPr>
              <a:t>The A in the above equation comes from how we’re constructing the binding object, in this case we are using a box so to put it simply we are looking for the smallest box to cover the largest connected map, and that smallest box becomes our true bounding box, in this case B. Depending on the planned implementation A could be dropped completely and we could just say our boundary is the area of the largest connect map.</a:t>
            </a:r>
            <a:endParaRPr sz="1300">
              <a:solidFill>
                <a:schemeClr val="lt1"/>
              </a:solidFill>
              <a:latin typeface="Lato"/>
              <a:ea typeface="Lato"/>
              <a:cs typeface="Lato"/>
              <a:sym typeface="Lato"/>
            </a:endParaRPr>
          </a:p>
        </p:txBody>
      </p:sp>
      <p:pic>
        <p:nvPicPr>
          <p:cNvPr id="165" name="Google Shape;165;p17" title="[255,255,255,&quot;https://www.codecogs.com/eqnedit.php?latex=%5Cexists%20A%20%3A%20B%20%3D%20min(max(f(x))%20%5Csubset%20A)#0&quot;]"/>
          <p:cNvPicPr preferRelativeResize="0"/>
          <p:nvPr/>
        </p:nvPicPr>
        <p:blipFill>
          <a:blip r:embed="rId3">
            <a:alphaModFix/>
          </a:blip>
          <a:stretch>
            <a:fillRect/>
          </a:stretch>
        </p:blipFill>
        <p:spPr>
          <a:xfrm>
            <a:off x="1670050" y="2861175"/>
            <a:ext cx="5880101" cy="444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can we find distances?</a:t>
            </a:r>
            <a:endParaRPr/>
          </a:p>
        </p:txBody>
      </p:sp>
      <p:sp>
        <p:nvSpPr>
          <p:cNvPr id="171" name="Google Shape;171;p1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There are two methods we can look into for distance</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LiDAR - uses a laser to measure distances</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Stereoscopic - uses two cameras to measure distance</a:t>
            </a:r>
            <a:endParaRPr/>
          </a:p>
        </p:txBody>
      </p:sp>
      <p:pic>
        <p:nvPicPr>
          <p:cNvPr id="172" name="Google Shape;172;p18"/>
          <p:cNvPicPr preferRelativeResize="0"/>
          <p:nvPr/>
        </p:nvPicPr>
        <p:blipFill rotWithShape="1">
          <a:blip r:embed="rId3">
            <a:alphaModFix/>
          </a:blip>
          <a:srcRect b="4937" l="26421" r="24857" t="6574"/>
          <a:stretch/>
        </p:blipFill>
        <p:spPr>
          <a:xfrm>
            <a:off x="7198550" y="1469650"/>
            <a:ext cx="1137849" cy="1162525"/>
          </a:xfrm>
          <a:prstGeom prst="rect">
            <a:avLst/>
          </a:prstGeom>
          <a:noFill/>
          <a:ln>
            <a:noFill/>
          </a:ln>
        </p:spPr>
      </p:pic>
      <p:pic>
        <p:nvPicPr>
          <p:cNvPr id="173" name="Google Shape;173;p18"/>
          <p:cNvPicPr preferRelativeResize="0"/>
          <p:nvPr/>
        </p:nvPicPr>
        <p:blipFill>
          <a:blip r:embed="rId4">
            <a:alphaModFix/>
          </a:blip>
          <a:stretch>
            <a:fillRect/>
          </a:stretch>
        </p:blipFill>
        <p:spPr>
          <a:xfrm>
            <a:off x="6962125" y="2821200"/>
            <a:ext cx="1505974" cy="15059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Basis of Stereo Vision</a:t>
            </a:r>
            <a:endParaRPr/>
          </a:p>
        </p:txBody>
      </p:sp>
      <p:sp>
        <p:nvSpPr>
          <p:cNvPr id="179" name="Google Shape;179;p19"/>
          <p:cNvSpPr txBox="1"/>
          <p:nvPr>
            <p:ph idx="1" type="body"/>
          </p:nvPr>
        </p:nvSpPr>
        <p:spPr>
          <a:xfrm>
            <a:off x="1297500" y="13643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Stereo vision is calculated with epipole geometry, which has to do with triangulation. Using O and O’ as our cameras, we can pick a point X, which we can form a ray OX along with O’X. For the left camera, any point we pick along the OX ray, x, will appear at the same point that X is at. For the right camera though, the different x points will form a line, l’, that we can search across. The plane created by XOO’ is known as the </a:t>
            </a:r>
            <a:r>
              <a:rPr lang="en"/>
              <a:t>epipolar</a:t>
            </a:r>
            <a:r>
              <a:rPr lang="en"/>
              <a:t> plane. The lower points, e and e’, form each cameras epiline, and are their </a:t>
            </a:r>
            <a:r>
              <a:rPr lang="en"/>
              <a:t>respective</a:t>
            </a:r>
            <a:r>
              <a:rPr lang="en"/>
              <a:t> cameras epipole, and lie on the line OO’.</a:t>
            </a:r>
            <a:endParaRPr/>
          </a:p>
        </p:txBody>
      </p:sp>
      <p:pic>
        <p:nvPicPr>
          <p:cNvPr id="180" name="Google Shape;180;p19"/>
          <p:cNvPicPr preferRelativeResize="0"/>
          <p:nvPr/>
        </p:nvPicPr>
        <p:blipFill>
          <a:blip r:embed="rId3">
            <a:alphaModFix/>
          </a:blip>
          <a:stretch>
            <a:fillRect/>
          </a:stretch>
        </p:blipFill>
        <p:spPr>
          <a:xfrm>
            <a:off x="5100775" y="3227549"/>
            <a:ext cx="3868376" cy="1573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Image Manipulation</a:t>
            </a:r>
            <a:endParaRPr/>
          </a:p>
        </p:txBody>
      </p:sp>
      <p:sp>
        <p:nvSpPr>
          <p:cNvPr id="186" name="Google Shape;186;p20"/>
          <p:cNvSpPr txBox="1"/>
          <p:nvPr>
            <p:ph idx="1" type="body"/>
          </p:nvPr>
        </p:nvSpPr>
        <p:spPr>
          <a:xfrm>
            <a:off x="1297500" y="1543925"/>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Is there anything else that is important in computer vision pass </a:t>
            </a:r>
            <a:r>
              <a:rPr lang="en"/>
              <a:t>detecting</a:t>
            </a:r>
            <a:r>
              <a:rPr lang="en"/>
              <a:t> an object and measuring distance?</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87" name="Google Shape;187;p20"/>
          <p:cNvPicPr preferRelativeResize="0"/>
          <p:nvPr/>
        </p:nvPicPr>
        <p:blipFill>
          <a:blip r:embed="rId3">
            <a:alphaModFix/>
          </a:blip>
          <a:stretch>
            <a:fillRect/>
          </a:stretch>
        </p:blipFill>
        <p:spPr>
          <a:xfrm>
            <a:off x="5790325" y="2679421"/>
            <a:ext cx="3065475" cy="1982350"/>
          </a:xfrm>
          <a:prstGeom prst="rect">
            <a:avLst/>
          </a:prstGeom>
          <a:noFill/>
          <a:ln>
            <a:noFill/>
          </a:ln>
        </p:spPr>
      </p:pic>
      <p:pic>
        <p:nvPicPr>
          <p:cNvPr id="188" name="Google Shape;188;p20"/>
          <p:cNvPicPr preferRelativeResize="0"/>
          <p:nvPr/>
        </p:nvPicPr>
        <p:blipFill>
          <a:blip r:embed="rId4">
            <a:alphaModFix/>
          </a:blip>
          <a:stretch>
            <a:fillRect/>
          </a:stretch>
        </p:blipFill>
        <p:spPr>
          <a:xfrm>
            <a:off x="1379125" y="2649593"/>
            <a:ext cx="2086684" cy="1982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K-means Clustering</a:t>
            </a:r>
            <a:endParaRPr/>
          </a:p>
        </p:txBody>
      </p:sp>
      <p:sp>
        <p:nvSpPr>
          <p:cNvPr id="194" name="Google Shape;194;p21"/>
          <p:cNvSpPr txBox="1"/>
          <p:nvPr>
            <p:ph idx="1" type="body"/>
          </p:nvPr>
        </p:nvSpPr>
        <p:spPr>
          <a:xfrm>
            <a:off x="1297500" y="1861875"/>
            <a:ext cx="7038900" cy="10443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a:t>A different use is in image segmentation, which uses K-means clustering to manipulate the colors in an image. In this technique we can plot the color of each pixel to a 3d space, and then pick K centroids around the centers of each grouping. We then calculate the squared </a:t>
            </a:r>
            <a:r>
              <a:rPr lang="en"/>
              <a:t>euclidean</a:t>
            </a:r>
            <a:r>
              <a:rPr lang="en"/>
              <a:t> distance from every point to every centroid.</a:t>
            </a:r>
            <a:endParaRPr/>
          </a:p>
        </p:txBody>
      </p:sp>
      <p:pic>
        <p:nvPicPr>
          <p:cNvPr id="195" name="Google Shape;195;p21"/>
          <p:cNvPicPr preferRelativeResize="0"/>
          <p:nvPr/>
        </p:nvPicPr>
        <p:blipFill>
          <a:blip r:embed="rId3">
            <a:alphaModFix/>
          </a:blip>
          <a:stretch>
            <a:fillRect/>
          </a:stretch>
        </p:blipFill>
        <p:spPr>
          <a:xfrm>
            <a:off x="6686425" y="302425"/>
            <a:ext cx="2384925" cy="1559450"/>
          </a:xfrm>
          <a:prstGeom prst="rect">
            <a:avLst/>
          </a:prstGeom>
          <a:noFill/>
          <a:ln>
            <a:noFill/>
          </a:ln>
        </p:spPr>
      </p:pic>
      <p:pic>
        <p:nvPicPr>
          <p:cNvPr id="196" name="Google Shape;196;p21" title="[255,255,255,&quot;https://www.codecogs.com/eqnedit.php?latex=d_%7Bp_i%2CK_i%7D%20%3D%20(p_%7Bi_%7Br%7D%7D%20-%20K_%7Bi_%7Br%7D%7D)%5E2%20%2B%20(p_%7Bi_%7Bg%7D%7D%20-%20K_%7Bi_%7Bg%7D%7D)%5E2%20%2B%20(p_%7Bi%7B_b%7D%7D%20-%20K_%7Bi_%7Bb%7D%7D)%20%5E2#0&quot;]"/>
          <p:cNvPicPr preferRelativeResize="0"/>
          <p:nvPr/>
        </p:nvPicPr>
        <p:blipFill>
          <a:blip r:embed="rId4">
            <a:alphaModFix/>
          </a:blip>
          <a:stretch>
            <a:fillRect/>
          </a:stretch>
        </p:blipFill>
        <p:spPr>
          <a:xfrm>
            <a:off x="704850" y="2811725"/>
            <a:ext cx="7734297" cy="444500"/>
          </a:xfrm>
          <a:prstGeom prst="rect">
            <a:avLst/>
          </a:prstGeom>
          <a:noFill/>
          <a:ln>
            <a:noFill/>
          </a:ln>
        </p:spPr>
      </p:pic>
      <p:sp>
        <p:nvSpPr>
          <p:cNvPr id="197" name="Google Shape;197;p21"/>
          <p:cNvSpPr txBox="1"/>
          <p:nvPr/>
        </p:nvSpPr>
        <p:spPr>
          <a:xfrm>
            <a:off x="1488600" y="3440225"/>
            <a:ext cx="66204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ato"/>
                <a:ea typeface="Lato"/>
                <a:cs typeface="Lato"/>
                <a:sym typeface="Lato"/>
              </a:rPr>
              <a:t>After we have found the distance for every single point and centroid, we can then assign each point to a centroid, </a:t>
            </a:r>
            <a:r>
              <a:rPr lang="en" sz="1300">
                <a:solidFill>
                  <a:schemeClr val="lt1"/>
                </a:solidFill>
                <a:latin typeface="Lato"/>
                <a:ea typeface="Lato"/>
                <a:cs typeface="Lato"/>
                <a:sym typeface="Lato"/>
              </a:rPr>
              <a:t>and then move the centroid to the average of the points it is around. We then repeat the whole process until the centroids are in a stable location</a:t>
            </a:r>
            <a:endParaRPr sz="1300">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